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83" r:id="rId5"/>
    <p:sldId id="281" r:id="rId6"/>
    <p:sldId id="265" r:id="rId7"/>
    <p:sldId id="284" r:id="rId8"/>
    <p:sldId id="285" r:id="rId9"/>
    <p:sldId id="286" r:id="rId10"/>
    <p:sldId id="287" r:id="rId11"/>
    <p:sldId id="259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9" r:id="rId32"/>
    <p:sldId id="307" r:id="rId33"/>
    <p:sldId id="308" r:id="rId34"/>
    <p:sldId id="310" r:id="rId35"/>
    <p:sldId id="277" r:id="rId36"/>
    <p:sldId id="268" r:id="rId37"/>
    <p:sldId id="278" r:id="rId38"/>
    <p:sldId id="271" r:id="rId39"/>
    <p:sldId id="270" r:id="rId40"/>
    <p:sldId id="261" r:id="rId41"/>
    <p:sldId id="272" r:id="rId42"/>
    <p:sldId id="262" r:id="rId43"/>
    <p:sldId id="273" r:id="rId44"/>
    <p:sldId id="274" r:id="rId45"/>
    <p:sldId id="264" r:id="rId46"/>
    <p:sldId id="275" r:id="rId47"/>
    <p:sldId id="27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orient="horz" pos="2999"/>
        <p:guide pos="2434"/>
        <p:guide pos="3840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r="246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상대의 진형을 확인하고 본인의 진형을 수정한 뒤 전투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고민하게 하여 유저의 성장을 유도 </a:t>
            </a:r>
          </a:p>
        </p:txBody>
      </p:sp>
    </p:spTree>
    <p:extLst>
      <p:ext uri="{BB962C8B-B14F-4D97-AF65-F5344CB8AC3E}">
        <p14:creationId xmlns:p14="http://schemas.microsoft.com/office/powerpoint/2010/main" val="35169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입장 가능 시간을 기준으로 타 유저와 매칭하여 유저가 직접 전투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조작하는 재미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769225" y="2308225"/>
            <a:ext cx="993775" cy="573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 시즌이 시작하면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티어가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 단계 아래로 재 조정되며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전장이 변경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유리한 캐릭터들이 다르기 때문에 다양한 캐릭터의 육성을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673601" y="2847975"/>
            <a:ext cx="3086100" cy="1311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전장과 캐릭터의 특성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상대방 캐릭터의 출전 순서를 함께 고민하여 설정 후 플레이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유리한 캐릭터들이 다르기 때문에 다양한 캐릭터의 육성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345465" y="2039313"/>
            <a:ext cx="5513769" cy="2721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5705919" y="4188619"/>
            <a:ext cx="794895" cy="4787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1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고정된 시간에만 플레이가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매칭이 필요한데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원활하게 하기 위하여 시간을 제한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설명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400" y="2182377"/>
            <a:ext cx="5515200" cy="2578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6" y="5193851"/>
            <a:ext cx="83194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저녁 시간대로 시간을 고정 한 이유는 무엇인가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이용자 실태 조사 보고서에 따르면 저녁 시간대의 이용자가 가장 높은 비율을 차지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12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14555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12550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</p:spTree>
    <p:extLst>
      <p:ext uri="{BB962C8B-B14F-4D97-AF65-F5344CB8AC3E}">
        <p14:creationId xmlns:p14="http://schemas.microsoft.com/office/powerpoint/2010/main" val="240523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스토리인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가장 낮은 난이도의 미궁 해금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스토리만 플레이 하던 유저도 자연스럽게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컨텐츠인 미궁에 접근 가능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70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5369" y="5197176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전투 뿐 아니라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달리기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보스 전투와 같이 다양한 플레이가 존재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여러가지 플레이가 존재해 자칫 지루할 수 있는 반복성을 뒤틀어 탈피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26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ECBC4F-60F8-4B1D-951A-539465A6F185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8E6B03-F584-4580-B753-B4B93D743066}"/>
              </a:ext>
            </a:extLst>
          </p:cNvPr>
          <p:cNvSpPr/>
          <p:nvPr/>
        </p:nvSpPr>
        <p:spPr>
          <a:xfrm>
            <a:off x="-1" y="1267187"/>
            <a:ext cx="12192000" cy="55908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186CE-316F-40E1-945A-4F1C10B73A91}"/>
              </a:ext>
            </a:extLst>
          </p:cNvPr>
          <p:cNvSpPr txBox="1"/>
          <p:nvPr/>
        </p:nvSpPr>
        <p:spPr>
          <a:xfrm>
            <a:off x="3971131" y="125761"/>
            <a:ext cx="4249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C85A-B7C7-4B2C-BB4B-38A610E24B5C}"/>
              </a:ext>
            </a:extLst>
          </p:cNvPr>
          <p:cNvSpPr txBox="1"/>
          <p:nvPr/>
        </p:nvSpPr>
        <p:spPr>
          <a:xfrm>
            <a:off x="1741816" y="187405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Subtitle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90A934-503E-46D7-8D53-90134247C996}"/>
              </a:ext>
            </a:extLst>
          </p:cNvPr>
          <p:cNvGrpSpPr/>
          <p:nvPr/>
        </p:nvGrpSpPr>
        <p:grpSpPr>
          <a:xfrm>
            <a:off x="643266" y="1882503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35550F-E832-426B-A920-0D0743C7C906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18A978-AA4B-4FCC-99C4-6722D2C1F5D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0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미궁은 총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형태로 존재하는데 다음 미궁으로 넘어 갈수록 난이도가 크게 상승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보상으로 얻는 성장 재화를 바탕으로 보다 높은 난이도의 미궁으로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33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3511712" y="2215713"/>
            <a:ext cx="5168576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미궁과는 다르게 경계의 미궁은 사용 속성의 제한이 존재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속성과 플레이 가능 시간을 제한하여 유저로 하여금 체감 난이도 상승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4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4C9F32-E6E5-4A0D-A8C0-1DCBBF6DF309}"/>
              </a:ext>
            </a:extLst>
          </p:cNvPr>
          <p:cNvSpPr/>
          <p:nvPr/>
        </p:nvSpPr>
        <p:spPr>
          <a:xfrm>
            <a:off x="500063" y="2633663"/>
            <a:ext cx="400050" cy="4524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16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나아가게끔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기록들을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 컨텐츠 접근 이유와 성장 동기를 부여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r="1912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전투를 채용하여 유저의 직접적 피로도는 적게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고민은 많이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고민하여 유저의 게임 이해도 상승을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 시스템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불가능한 플레이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 시스템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랜드를 플레이 하여 얻은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포인트로 이로운 효과를 부여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층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난이도 정복을 위한 고민을 하며 유저의 성장을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732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회복을 제외한 스테이지를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확률적으로 랜덤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획득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설명한 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조합하여 다양한 플레이로 재미가 상승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2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1" y="5416990"/>
            <a:ext cx="300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1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유저와 경쟁하는 형태의 컨텐츠로 주로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소환에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사용되는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5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불가능한 플레이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171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50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유저와 함께 최종 보스 몬스터를 죽이며 느끼는 재미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15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626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609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맵과</a:t>
            </a:r>
            <a:r>
              <a:rPr lang="ko-KR" altLang="en-US" dirty="0"/>
              <a:t> 캐릭터의 특성</a:t>
            </a:r>
            <a:r>
              <a:rPr lang="en-US" altLang="ko-KR" dirty="0"/>
              <a:t>,</a:t>
            </a:r>
            <a:r>
              <a:rPr lang="ko-KR" altLang="en-US" dirty="0"/>
              <a:t> 용도를 고민하여 출전 순서를 결정하여 플레이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캐릭터와 출전 순서를 고민 할 때 매칭되는 상대방의 </a:t>
            </a:r>
            <a:r>
              <a:rPr lang="ko-KR" altLang="en-US" dirty="0" err="1"/>
              <a:t>덱도</a:t>
            </a:r>
            <a:r>
              <a:rPr lang="ko-KR" altLang="en-US" dirty="0"/>
              <a:t> 고려를 해야하기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콜로세움보다 더 많은 고민을 하게 됨으로써 </a:t>
            </a:r>
            <a:r>
              <a:rPr lang="ko-KR" altLang="en-US"/>
              <a:t>유저의 성장속도가 가속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13299" y="1860695"/>
            <a:ext cx="3003551" cy="1231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아레나는 콜로세움과 다르게 입장 가능 시간이 존재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시간을 제한하여 일시적으로 매칭 풀을 늘려 더 손쉽고</a:t>
            </a:r>
            <a:r>
              <a:rPr lang="en-US" altLang="ko-KR" dirty="0"/>
              <a:t>, </a:t>
            </a:r>
            <a:r>
              <a:rPr lang="ko-KR" altLang="en-US" dirty="0"/>
              <a:t>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위함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55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0347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왜 저 시간인가</a:t>
            </a:r>
            <a:r>
              <a:rPr lang="en-US" altLang="ko-KR" dirty="0"/>
              <a:t>? : 2020 </a:t>
            </a:r>
            <a:r>
              <a:rPr lang="ko-KR" altLang="en-US" dirty="0"/>
              <a:t>게임 이용자 실태 조사 보고서에 따르면 오후 </a:t>
            </a:r>
            <a:r>
              <a:rPr lang="en-US" altLang="ko-KR" dirty="0"/>
              <a:t>8~10</a:t>
            </a:r>
            <a:r>
              <a:rPr lang="ko-KR" altLang="en-US" dirty="0"/>
              <a:t>시 사이에 가장 많은 유저가 이용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76" y="1139454"/>
            <a:ext cx="5890247" cy="27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1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부유성 미궁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54C1B6-CCE2-4479-9CA9-B3D0F68641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836797" y="1262161"/>
            <a:ext cx="4357480" cy="2145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메인 스토리를 진행하며 유저는 미궁을 오픈하게 되고 성장하며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난이도에 대한 아쉬움을 느낄 때 쯤 부유성 미궁이 </a:t>
            </a:r>
            <a:r>
              <a:rPr lang="ko-KR" altLang="en-US" dirty="0" err="1"/>
              <a:t>오픈되어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아쉬움을 달랠 수 있고</a:t>
            </a:r>
            <a:r>
              <a:rPr lang="en-US" altLang="ko-KR" dirty="0"/>
              <a:t>, </a:t>
            </a:r>
            <a:r>
              <a:rPr lang="ko-KR" altLang="en-US" dirty="0"/>
              <a:t>기존의 미궁에서 플레이 했던 구조가 반복되기 때문에 더욱 쉽게 접근이 가능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24"/>
          <a:stretch/>
        </p:blipFill>
        <p:spPr>
          <a:xfrm>
            <a:off x="997722" y="1262161"/>
            <a:ext cx="4357479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경계의 미궁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74E87-B6D8-40F8-A5D6-1AEFBDCB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"/>
          <a:stretch/>
        </p:blipFill>
        <p:spPr>
          <a:xfrm>
            <a:off x="3749040" y="1160458"/>
            <a:ext cx="4887832" cy="2406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부유성 미궁과 다르게 속성이 제한되는 경계의 미궁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유저로 하여금 클리어 하기 위해서는 다양한 속성의 캐릭터 육성을 유도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기본적인 난이도는 부유성 미궁과 비슷하나</a:t>
            </a:r>
            <a:r>
              <a:rPr lang="en-US" altLang="ko-KR" dirty="0"/>
              <a:t>, </a:t>
            </a:r>
            <a:r>
              <a:rPr lang="ko-KR" altLang="en-US" dirty="0"/>
              <a:t>속성 제한으로 인하여 유저가 체감하는 난이도는 상승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36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궤도 엘리베이터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경쟁이 따로 존재하지 않으며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캐릭터 성장에 필요한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r="1893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" r="1893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24562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</a:t>
            </a:r>
            <a:r>
              <a:rPr lang="ko-KR" altLang="en-US" dirty="0" err="1"/>
              <a:t>덱과</a:t>
            </a:r>
            <a:r>
              <a:rPr lang="ko-KR" altLang="en-US" dirty="0"/>
              <a:t> 진영을 설정하여 층을 올라가는 형태의 컨텐츠로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PVP</a:t>
            </a:r>
            <a:r>
              <a:rPr lang="ko-KR" altLang="en-US" dirty="0"/>
              <a:t>에서 콜로세움이 </a:t>
            </a:r>
            <a:r>
              <a:rPr lang="en-US" altLang="ko-KR" dirty="0"/>
              <a:t>PVE</a:t>
            </a:r>
            <a:r>
              <a:rPr lang="ko-KR" altLang="en-US" dirty="0"/>
              <a:t>로 변화된 형태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순위를 통하여 </a:t>
            </a:r>
            <a:r>
              <a:rPr lang="ko-KR" altLang="en-US" dirty="0" err="1"/>
              <a:t>랭커들의</a:t>
            </a:r>
            <a:r>
              <a:rPr lang="ko-KR" altLang="en-US" dirty="0"/>
              <a:t> </a:t>
            </a:r>
            <a:r>
              <a:rPr lang="ko-KR" altLang="en-US" dirty="0" err="1"/>
              <a:t>덱을</a:t>
            </a:r>
            <a:r>
              <a:rPr lang="ko-KR" altLang="en-US" dirty="0"/>
              <a:t> 참고가 가능하여 타 유저들은 목표로 잡을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8D88D-9FFB-405A-AF2C-A5A952526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"/>
          <a:stretch/>
        </p:blipFill>
        <p:spPr>
          <a:xfrm>
            <a:off x="1082301" y="1266401"/>
            <a:ext cx="4324173" cy="2145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6509C-8BB3-430E-ABD6-539E4D187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/>
          <a:stretch/>
        </p:blipFill>
        <p:spPr>
          <a:xfrm>
            <a:off x="6870100" y="1262160"/>
            <a:ext cx="4324173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7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타 컨텐츠와 크게 다른 점 중 하나는 스태미나의 소모가 전혀 없다는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또한 </a:t>
            </a:r>
            <a:r>
              <a:rPr lang="en-US" altLang="ko-KR" dirty="0"/>
              <a:t>50</a:t>
            </a:r>
            <a:r>
              <a:rPr lang="ko-KR" altLang="en-US" dirty="0"/>
              <a:t>층 단위로 스토리에 관련된 내용들이 존재하여 스토리를 좋아하는 유저에게 필수적 컨텐츠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스토리를 좋아하는 유저에게 성장에 대한 동기를 부여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44"/>
          <a:stretch/>
        </p:blipFill>
        <p:spPr>
          <a:xfrm>
            <a:off x="3995738" y="1283214"/>
            <a:ext cx="4365608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8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총 난이도가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층</a:t>
            </a:r>
            <a:r>
              <a:rPr lang="en-US" altLang="ko-KR" dirty="0"/>
              <a:t>, 6</a:t>
            </a:r>
            <a:r>
              <a:rPr lang="ko-KR" altLang="en-US" dirty="0"/>
              <a:t>스테이지로 구성되어 있는 컨텐츠이며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카마존</a:t>
            </a:r>
            <a:r>
              <a:rPr lang="ko-KR" altLang="en-US" dirty="0"/>
              <a:t> 랜드 한정으로 특전 시스템이 존재하여</a:t>
            </a:r>
            <a:r>
              <a:rPr lang="en-US" altLang="ko-KR" dirty="0"/>
              <a:t>, </a:t>
            </a:r>
            <a:r>
              <a:rPr lang="ko-KR" altLang="en-US" dirty="0" err="1"/>
              <a:t>카마존</a:t>
            </a:r>
            <a:r>
              <a:rPr lang="ko-KR" altLang="en-US" dirty="0"/>
              <a:t> 랜드를 플레이 하며 얻은 </a:t>
            </a:r>
            <a:r>
              <a:rPr lang="ko-KR" altLang="en-US" dirty="0" err="1"/>
              <a:t>카마존</a:t>
            </a:r>
            <a:r>
              <a:rPr lang="ko-KR" altLang="en-US" dirty="0"/>
              <a:t> 포인트로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 도전에서 이로운 효과를 플레이어가 직접 부여가 가능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특전 시스템을 이용하여 유저로 하여금</a:t>
            </a:r>
            <a:r>
              <a:rPr lang="en-US" altLang="ko-KR" dirty="0"/>
              <a:t>, </a:t>
            </a:r>
            <a:r>
              <a:rPr lang="ko-KR" altLang="en-US" dirty="0"/>
              <a:t>더 높은 난이도</a:t>
            </a:r>
            <a:r>
              <a:rPr lang="en-US" altLang="ko-KR" dirty="0"/>
              <a:t>, </a:t>
            </a:r>
            <a:r>
              <a:rPr lang="ko-KR" altLang="en-US" dirty="0"/>
              <a:t>층을 클리어 하기 위한 고민을 유도하여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한 단계 높은 유저로 상승을 유도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36" y="1356198"/>
            <a:ext cx="4181956" cy="1980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17" y="1356198"/>
            <a:ext cx="4498023" cy="21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7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보스까지 가는 길목에는 일반전투</a:t>
            </a:r>
            <a:r>
              <a:rPr lang="en-US" altLang="ko-KR" dirty="0"/>
              <a:t>, </a:t>
            </a:r>
            <a:r>
              <a:rPr lang="ko-KR" altLang="en-US" dirty="0"/>
              <a:t>랜덤 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, </a:t>
            </a:r>
            <a:r>
              <a:rPr lang="ko-KR" altLang="en-US" dirty="0"/>
              <a:t>엘리트 전투</a:t>
            </a:r>
            <a:r>
              <a:rPr lang="en-US" altLang="ko-KR" dirty="0"/>
              <a:t>, </a:t>
            </a:r>
            <a:r>
              <a:rPr lang="ko-KR" altLang="en-US" dirty="0"/>
              <a:t>회복으로 이루어져 있으며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회복을 제외한 모든 곳에서 </a:t>
            </a:r>
            <a:r>
              <a:rPr lang="ko-KR" altLang="en-US" dirty="0" err="1"/>
              <a:t>아티팩트를</a:t>
            </a:r>
            <a:r>
              <a:rPr lang="ko-KR" altLang="en-US" dirty="0"/>
              <a:t> 랜덤으로 획득이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유저는 이 </a:t>
            </a:r>
            <a:r>
              <a:rPr lang="ko-KR" altLang="en-US" dirty="0" err="1"/>
              <a:t>아티팩트를</a:t>
            </a:r>
            <a:r>
              <a:rPr lang="ko-KR" altLang="en-US" dirty="0"/>
              <a:t> 조합하여 최종 층까지 클리어 하는 것이 목표이다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평소에는 불가능한 수준의 무기 충전 속도나 기술 </a:t>
            </a:r>
            <a:r>
              <a:rPr lang="ko-KR" altLang="en-US" dirty="0" err="1"/>
              <a:t>피해량을</a:t>
            </a:r>
            <a:r>
              <a:rPr lang="ko-KR" altLang="en-US" dirty="0"/>
              <a:t> 올리는 플레이가 가능하여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유저에게 색다른 재미를 줌 </a:t>
            </a:r>
            <a:r>
              <a:rPr lang="en-US" altLang="ko-KR" dirty="0"/>
              <a:t>(</a:t>
            </a:r>
            <a:r>
              <a:rPr lang="ko-KR" altLang="en-US" dirty="0"/>
              <a:t>베로니카 </a:t>
            </a:r>
            <a:r>
              <a:rPr lang="ko-KR" altLang="en-US" dirty="0" err="1"/>
              <a:t>무기충</a:t>
            </a:r>
            <a:r>
              <a:rPr lang="ko-KR" altLang="en-US" dirty="0"/>
              <a:t> </a:t>
            </a:r>
            <a:r>
              <a:rPr lang="en-US" altLang="ko-KR" dirty="0"/>
              <a:t>200%)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13" y="1275931"/>
            <a:ext cx="4546069" cy="21530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54" y="1265661"/>
            <a:ext cx="4567754" cy="21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9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난이도별</a:t>
            </a:r>
            <a:r>
              <a:rPr lang="en-US" altLang="ko-KR" dirty="0"/>
              <a:t>, </a:t>
            </a:r>
            <a:r>
              <a:rPr lang="ko-KR" altLang="en-US" dirty="0"/>
              <a:t>층의 클리어 보상으로 병뚜껑을 획득 가능하며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병뚜껑으로는 캐릭터의 성장에 필요한 재화를 구매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1</a:t>
            </a:r>
            <a:r>
              <a:rPr lang="ko-KR" altLang="en-US" dirty="0"/>
              <a:t>달 주기로 구매 제한을 초기화하며</a:t>
            </a:r>
            <a:r>
              <a:rPr lang="en-US" altLang="ko-KR" dirty="0"/>
              <a:t> </a:t>
            </a:r>
            <a:r>
              <a:rPr lang="ko-KR" altLang="en-US" dirty="0"/>
              <a:t>유저로 하여금 다량의 성장 재화를 보충 할 수 있음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81906-C728-4418-AD69-1EAECCC38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4" y="1275931"/>
            <a:ext cx="4567754" cy="2163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3" y="1275931"/>
            <a:ext cx="4546069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4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가장 최근에 추가된 컨텐츠로 최대 </a:t>
            </a:r>
            <a:r>
              <a:rPr lang="en-US" altLang="ko-KR" dirty="0"/>
              <a:t>4</a:t>
            </a:r>
            <a:r>
              <a:rPr lang="ko-KR" altLang="en-US" dirty="0"/>
              <a:t>인의 유저가 하나의 </a:t>
            </a:r>
            <a:r>
              <a:rPr lang="ko-KR" altLang="en-US" dirty="0" err="1"/>
              <a:t>맵을</a:t>
            </a:r>
            <a:r>
              <a:rPr lang="ko-KR" altLang="en-US" dirty="0"/>
              <a:t> 클리어 하는 형태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또한 아레나와 같이 매칭이 주된 플레이 방식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아레나와 같이 입장 가능한 시간을 제한하여</a:t>
            </a:r>
            <a:r>
              <a:rPr lang="en-US" altLang="ko-KR" dirty="0"/>
              <a:t>, </a:t>
            </a:r>
            <a:r>
              <a:rPr lang="ko-KR" altLang="en-US" dirty="0"/>
              <a:t>빠르고 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유도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2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플레이 도중 유저가 죽게 되면 게임이 끝나는 것이 아니라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영혼의 형태로 변화하게 되며 팀원을 따라다니며 힐을 줄 수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죽었다고 끝이 아닌</a:t>
            </a:r>
            <a:r>
              <a:rPr lang="en-US" altLang="ko-KR" dirty="0"/>
              <a:t>, </a:t>
            </a:r>
            <a:r>
              <a:rPr lang="ko-KR" altLang="en-US" dirty="0"/>
              <a:t>팀원을 지원하는 형태로 변화하여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죽더라도 </a:t>
            </a:r>
            <a:r>
              <a:rPr lang="ko-KR" altLang="en-US" dirty="0" err="1"/>
              <a:t>클리어를</a:t>
            </a:r>
            <a:r>
              <a:rPr lang="ko-KR" altLang="en-US" dirty="0"/>
              <a:t> 성공 </a:t>
            </a:r>
            <a:r>
              <a:rPr lang="ko-KR" altLang="en-US" dirty="0" err="1"/>
              <a:t>하였을때</a:t>
            </a:r>
            <a:r>
              <a:rPr lang="ko-KR" altLang="en-US" dirty="0"/>
              <a:t> 성취감을 얻을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협동전은 시즌이 새로 열릴 때마다 속성이 교체되기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보상을 꾸준히 얻고 싶다면</a:t>
            </a:r>
            <a:r>
              <a:rPr lang="en-US" altLang="ko-KR" dirty="0"/>
              <a:t>, </a:t>
            </a:r>
            <a:r>
              <a:rPr lang="ko-KR" altLang="en-US" dirty="0"/>
              <a:t>다양한 속성의 캐릭터 육성이 필요하다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0470-307C-402F-B095-DC39943C91C9}"/>
              </a:ext>
            </a:extLst>
          </p:cNvPr>
          <p:cNvSpPr txBox="1"/>
          <p:nvPr/>
        </p:nvSpPr>
        <p:spPr>
          <a:xfrm>
            <a:off x="6096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9ABC24-27E5-4A71-854F-6CC4E5C178F2}"/>
              </a:ext>
            </a:extLst>
          </p:cNvPr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먼저 성장을 한 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통하여 캐릭터를 얻고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5214F-A5BF-44B9-A8AC-7C482F0CBDBD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얻은 캐릭터의 성장이 반복되는 형태의 컨텐츠 구조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7541C2-3748-46D4-80C7-3D33EE739CA8}"/>
              </a:ext>
            </a:extLst>
          </p:cNvPr>
          <p:cNvGrpSpPr/>
          <p:nvPr/>
        </p:nvGrpSpPr>
        <p:grpSpPr>
          <a:xfrm>
            <a:off x="3966538" y="1918058"/>
            <a:ext cx="4277973" cy="3021883"/>
            <a:chOff x="3812630" y="1918632"/>
            <a:chExt cx="4277973" cy="30218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71FA3A-4328-48E5-B3B6-3AD40C1F7233}"/>
                </a:ext>
              </a:extLst>
            </p:cNvPr>
            <p:cNvGrpSpPr/>
            <p:nvPr/>
          </p:nvGrpSpPr>
          <p:grpSpPr>
            <a:xfrm rot="10800000">
              <a:off x="5807233" y="2105252"/>
              <a:ext cx="2283370" cy="2835263"/>
              <a:chOff x="2460416" y="1810111"/>
              <a:chExt cx="2362196" cy="2933142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652F775-3797-4601-9AE3-A8E45D4DDA29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오른쪽 51">
                <a:extLst>
                  <a:ext uri="{FF2B5EF4-FFF2-40B4-BE49-F238E27FC236}">
                    <a16:creationId xmlns:a16="http://schemas.microsoft.com/office/drawing/2014/main" id="{1534A438-E625-4FCA-A67E-2190295CA72E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45E580-02D0-4423-8DBC-0F5EA182C815}"/>
                </a:ext>
              </a:extLst>
            </p:cNvPr>
            <p:cNvSpPr txBox="1"/>
            <p:nvPr/>
          </p:nvSpPr>
          <p:spPr>
            <a:xfrm>
              <a:off x="6948918" y="4282113"/>
              <a:ext cx="1113801" cy="35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PVP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AF85FC-00BE-474C-844F-9C1BE62C6DDE}"/>
                </a:ext>
              </a:extLst>
            </p:cNvPr>
            <p:cNvGrpSpPr/>
            <p:nvPr/>
          </p:nvGrpSpPr>
          <p:grpSpPr>
            <a:xfrm>
              <a:off x="3812630" y="1918632"/>
              <a:ext cx="2283370" cy="2835263"/>
              <a:chOff x="2460416" y="1810111"/>
              <a:chExt cx="2362196" cy="2933142"/>
            </a:xfrm>
            <a:solidFill>
              <a:srgbClr val="5A9BD5"/>
            </a:solidFill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639EE897-3EF6-40CB-AA36-1E5535CF133A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5DA87E83-4815-4547-8354-7EEB7523AC00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PVE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68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접근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데일리 미션의 콜로세움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참여를 통하여 접근</a:t>
            </a:r>
          </a:p>
        </p:txBody>
      </p:sp>
    </p:spTree>
    <p:extLst>
      <p:ext uri="{BB962C8B-B14F-4D97-AF65-F5344CB8AC3E}">
        <p14:creationId xmlns:p14="http://schemas.microsoft.com/office/powerpoint/2010/main" val="2839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</p:spTree>
    <p:extLst>
      <p:ext uri="{BB962C8B-B14F-4D97-AF65-F5344CB8AC3E}">
        <p14:creationId xmlns:p14="http://schemas.microsoft.com/office/powerpoint/2010/main" val="22337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설정 후 전투 시작 시 플레이어의 조작 없이 진행되는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>
            <a:off x="4335781" y="2752725"/>
            <a:ext cx="4344670" cy="1629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 flipV="1">
            <a:off x="6838951" y="4352924"/>
            <a:ext cx="1851024" cy="3016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5232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전투에 필요한 티켓만 소지하고 있다면 시간에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구애받지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않는 플레이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경쟁이 가능하여 보다 높은 순위의 경우 방어 파티에 많은 투자가 필요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1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1257</Words>
  <Application>Microsoft Office PowerPoint</Application>
  <PresentationFormat>와이드스크린</PresentationFormat>
  <Paragraphs>242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Arial</vt:lpstr>
      <vt:lpstr>나눔스퀘어 Bold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197</cp:revision>
  <dcterms:created xsi:type="dcterms:W3CDTF">2021-04-15T02:12:24Z</dcterms:created>
  <dcterms:modified xsi:type="dcterms:W3CDTF">2021-04-21T04:03:30Z</dcterms:modified>
</cp:coreProperties>
</file>